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5" r:id="rId3"/>
    <p:sldId id="303" r:id="rId4"/>
    <p:sldId id="304" r:id="rId5"/>
    <p:sldId id="306" r:id="rId6"/>
    <p:sldId id="315" r:id="rId7"/>
    <p:sldId id="316" r:id="rId8"/>
    <p:sldId id="312" r:id="rId9"/>
    <p:sldId id="260" r:id="rId10"/>
    <p:sldId id="309" r:id="rId11"/>
    <p:sldId id="310" r:id="rId12"/>
    <p:sldId id="313" r:id="rId13"/>
    <p:sldId id="317" r:id="rId14"/>
    <p:sldId id="314" r:id="rId15"/>
    <p:sldId id="318" r:id="rId16"/>
    <p:sldId id="319" r:id="rId17"/>
    <p:sldId id="261" r:id="rId18"/>
    <p:sldId id="263" r:id="rId19"/>
    <p:sldId id="296" r:id="rId20"/>
    <p:sldId id="321" r:id="rId21"/>
    <p:sldId id="320" r:id="rId22"/>
    <p:sldId id="322" r:id="rId23"/>
    <p:sldId id="264" r:id="rId24"/>
    <p:sldId id="262" r:id="rId25"/>
    <p:sldId id="323" r:id="rId26"/>
    <p:sldId id="298" r:id="rId27"/>
    <p:sldId id="257" r:id="rId28"/>
    <p:sldId id="265" r:id="rId29"/>
    <p:sldId id="258" r:id="rId30"/>
    <p:sldId id="326" r:id="rId31"/>
    <p:sldId id="324" r:id="rId32"/>
    <p:sldId id="259" r:id="rId33"/>
    <p:sldId id="327" r:id="rId34"/>
    <p:sldId id="328" r:id="rId35"/>
    <p:sldId id="331" r:id="rId36"/>
    <p:sldId id="329" r:id="rId37"/>
    <p:sldId id="33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016B18-3BF9-2446-BC25-183ACFEF7DD2}">
          <p14:sldIdLst>
            <p14:sldId id="256"/>
            <p14:sldId id="305"/>
            <p14:sldId id="303"/>
            <p14:sldId id="304"/>
            <p14:sldId id="306"/>
          </p14:sldIdLst>
        </p14:section>
        <p14:section name="Benefits of ROS" id="{D56F962E-A227-8143-A3C4-29E8EA17368D}">
          <p14:sldIdLst>
            <p14:sldId id="315"/>
            <p14:sldId id="316"/>
            <p14:sldId id="312"/>
            <p14:sldId id="260"/>
            <p14:sldId id="309"/>
            <p14:sldId id="310"/>
            <p14:sldId id="313"/>
            <p14:sldId id="317"/>
            <p14:sldId id="314"/>
            <p14:sldId id="318"/>
            <p14:sldId id="319"/>
            <p14:sldId id="261"/>
            <p14:sldId id="263"/>
            <p14:sldId id="296"/>
            <p14:sldId id="321"/>
            <p14:sldId id="320"/>
            <p14:sldId id="322"/>
          </p14:sldIdLst>
        </p14:section>
        <p14:section name="Pentose Phosphate" id="{2919CDE0-00ED-A048-9006-3E49F1BA5101}">
          <p14:sldIdLst>
            <p14:sldId id="264"/>
            <p14:sldId id="262"/>
            <p14:sldId id="323"/>
            <p14:sldId id="298"/>
            <p14:sldId id="257"/>
            <p14:sldId id="265"/>
            <p14:sldId id="258"/>
            <p14:sldId id="326"/>
            <p14:sldId id="324"/>
            <p14:sldId id="259"/>
            <p14:sldId id="327"/>
            <p14:sldId id="328"/>
            <p14:sldId id="331"/>
            <p14:sldId id="329"/>
            <p14:sldId id="33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0"/>
    <p:restoredTop sz="76698"/>
  </p:normalViewPr>
  <p:slideViewPr>
    <p:cSldViewPr snapToGrid="0" snapToObjects="1">
      <p:cViewPr varScale="1">
        <p:scale>
          <a:sx n="68" d="100"/>
          <a:sy n="68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40D41-B812-A34C-9CCD-8181DFB3B326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2C9B-4639-6244-9088-DBC8197C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0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1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level: those who have represented Israel in Olympics or international competitions</a:t>
            </a:r>
          </a:p>
          <a:p>
            <a:r>
              <a:rPr lang="en-US" dirty="0"/>
              <a:t>Increased induction of antioxidant response</a:t>
            </a:r>
          </a:p>
          <a:p>
            <a:r>
              <a:rPr lang="en-US" dirty="0"/>
              <a:t>Better recovery post-training</a:t>
            </a:r>
          </a:p>
          <a:p>
            <a:r>
              <a:rPr lang="en-US" dirty="0"/>
              <a:t>Decreased ROS induced adaptations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red blood cells, lots of oxygen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some cells, such as red blood cells NADPH is the only  way to reduce glutathione . This makes red blood cells prone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6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324C-7159-A74A-9AB3-1FD52C11F239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Pentose Phosphate Shunt and Glycogen Metabolism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103A-B957-AB49-9161-499F9906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Antioxidant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80315-348C-C049-847F-5BAD406F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310429" cy="462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E2146-31B5-E74B-90AD-86210C9BCC88}"/>
              </a:ext>
            </a:extLst>
          </p:cNvPr>
          <p:cNvSpPr txBox="1"/>
          <p:nvPr/>
        </p:nvSpPr>
        <p:spPr>
          <a:xfrm>
            <a:off x="8976336" y="2027329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Superoxide Dismutase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C2600-6189-FD40-969E-68AD85C81539}"/>
              </a:ext>
            </a:extLst>
          </p:cNvPr>
          <p:cNvSpPr txBox="1"/>
          <p:nvPr/>
        </p:nvSpPr>
        <p:spPr>
          <a:xfrm>
            <a:off x="9624913" y="3151457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B5150-20AF-6A40-B3EE-41C38FE0BA33}"/>
              </a:ext>
            </a:extLst>
          </p:cNvPr>
          <p:cNvSpPr txBox="1"/>
          <p:nvPr/>
        </p:nvSpPr>
        <p:spPr>
          <a:xfrm>
            <a:off x="8976336" y="4150458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Peroxidase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16A3A-ACA3-F146-BCD4-DA3C3F8549E1}"/>
              </a:ext>
            </a:extLst>
          </p:cNvPr>
          <p:cNvSpPr txBox="1"/>
          <p:nvPr/>
        </p:nvSpPr>
        <p:spPr>
          <a:xfrm>
            <a:off x="8950272" y="5459252"/>
            <a:ext cx="23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Reductase</a:t>
            </a:r>
          </a:p>
        </p:txBody>
      </p:sp>
    </p:spTree>
    <p:extLst>
      <p:ext uri="{BB962C8B-B14F-4D97-AF65-F5344CB8AC3E}">
        <p14:creationId xmlns:p14="http://schemas.microsoft.com/office/powerpoint/2010/main" val="73048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FBE8-E2F5-6C46-A775-FB432BBB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51151" cy="1325563"/>
          </a:xfrm>
        </p:spPr>
        <p:txBody>
          <a:bodyPr/>
          <a:lstStyle/>
          <a:p>
            <a:r>
              <a:rPr lang="en-US" dirty="0"/>
              <a:t>Training Adaptations and Mitochondrial Antioxidants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4FB26-48E1-1847-BAD8-840BA6B5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619250"/>
            <a:ext cx="5740400" cy="361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9A34AD-9240-274E-814B-F0A3A5153425}"/>
              </a:ext>
            </a:extLst>
          </p:cNvPr>
          <p:cNvSpPr txBox="1"/>
          <p:nvPr/>
        </p:nvSpPr>
        <p:spPr>
          <a:xfrm>
            <a:off x="6676696" y="5360276"/>
            <a:ext cx="28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Marker of oxidative damage</a:t>
            </a:r>
          </a:p>
        </p:txBody>
      </p:sp>
    </p:spTree>
    <p:extLst>
      <p:ext uri="{BB962C8B-B14F-4D97-AF65-F5344CB8AC3E}">
        <p14:creationId xmlns:p14="http://schemas.microsoft.com/office/powerpoint/2010/main" val="109535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8DB-6E97-1F47-8E59-86925A29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Study with Antioxidant Vitamins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08A73-26E5-1746-B36F-FF6E4572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98" y="1793205"/>
            <a:ext cx="2754041" cy="1659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0DA57-6606-DC4E-9ACB-26330B6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72" y="3774011"/>
            <a:ext cx="2644609" cy="156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59268-D78D-4340-816D-E7FE85BE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881" y="3774011"/>
            <a:ext cx="2644609" cy="149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72ABD-7517-1F40-B5EC-229B9C52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867" y="1793205"/>
            <a:ext cx="5503745" cy="349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0DB84-CB91-0E46-A733-E78A43966B64}"/>
              </a:ext>
            </a:extLst>
          </p:cNvPr>
          <p:cNvSpPr txBox="1"/>
          <p:nvPr/>
        </p:nvSpPr>
        <p:spPr>
          <a:xfrm>
            <a:off x="913272" y="5825765"/>
            <a:ext cx="1076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Ristow</a:t>
            </a:r>
            <a:r>
              <a:rPr lang="en-US" dirty="0"/>
              <a:t>, M. </a:t>
            </a:r>
            <a:r>
              <a:rPr lang="en-US" i="1" dirty="0"/>
              <a:t>et al.</a:t>
            </a:r>
            <a:r>
              <a:rPr lang="en-US" dirty="0"/>
              <a:t> Antioxidants prevent health-promoting effects of physical exercise in humans. </a:t>
            </a:r>
            <a:r>
              <a:rPr lang="en-US" i="1" dirty="0"/>
              <a:t>Proc. Natl. Acad. Sci.</a:t>
            </a:r>
            <a:r>
              <a:rPr lang="en-US" dirty="0"/>
              <a:t> </a:t>
            </a:r>
            <a:r>
              <a:rPr lang="en-US" b="1" dirty="0"/>
              <a:t>106,</a:t>
            </a:r>
            <a:r>
              <a:rPr lang="en-US" dirty="0"/>
              <a:t> 8665–8670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8CF-8A23-4347-AADF-FB5138DE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SOD2</a:t>
            </a:r>
            <a:r>
              <a:rPr lang="en-US" dirty="0"/>
              <a:t> Variants and Athletic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66A06-3D70-C14E-BF06-E9306CB5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35" y="1690688"/>
            <a:ext cx="3429635" cy="2381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FCCD-1099-4E47-9092-82B5D938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38" y="1690688"/>
            <a:ext cx="3390601" cy="23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D222E-0658-5C4F-A6CB-4DEF3C441D63}"/>
              </a:ext>
            </a:extLst>
          </p:cNvPr>
          <p:cNvSpPr txBox="1"/>
          <p:nvPr/>
        </p:nvSpPr>
        <p:spPr>
          <a:xfrm>
            <a:off x="1407735" y="5814692"/>
            <a:ext cx="1029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Ben-</a:t>
            </a:r>
            <a:r>
              <a:rPr lang="en-US" dirty="0" err="1"/>
              <a:t>Zaken</a:t>
            </a:r>
            <a:r>
              <a:rPr lang="en-US" dirty="0"/>
              <a:t>, S., Eliakim, A., </a:t>
            </a:r>
            <a:r>
              <a:rPr lang="en-US" dirty="0" err="1"/>
              <a:t>Nemet</a:t>
            </a:r>
            <a:r>
              <a:rPr lang="en-US" dirty="0"/>
              <a:t>, D., Kassem, E. &amp; Meckel, Y. Increased prevalence of </a:t>
            </a:r>
            <a:r>
              <a:rPr lang="en-US" dirty="0" err="1"/>
              <a:t>MnSOD</a:t>
            </a:r>
            <a:r>
              <a:rPr lang="en-US" dirty="0"/>
              <a:t> genetic polymorphism in endurance and power athletes. </a:t>
            </a:r>
            <a:r>
              <a:rPr lang="en-US" i="1" dirty="0"/>
              <a:t>Free </a:t>
            </a:r>
            <a:r>
              <a:rPr lang="en-US" i="1" dirty="0" err="1"/>
              <a:t>Radic</a:t>
            </a:r>
            <a:r>
              <a:rPr lang="en-US" i="1" dirty="0"/>
              <a:t>. Res.</a:t>
            </a:r>
            <a:r>
              <a:rPr lang="en-US" dirty="0"/>
              <a:t> </a:t>
            </a:r>
            <a:r>
              <a:rPr lang="en-US" b="1" dirty="0"/>
              <a:t>47,</a:t>
            </a:r>
            <a:r>
              <a:rPr lang="en-US" dirty="0"/>
              <a:t> 1002–1008 (2013).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BFD97-17CE-D54E-9DCE-9CA07D774520}"/>
              </a:ext>
            </a:extLst>
          </p:cNvPr>
          <p:cNvSpPr txBox="1"/>
          <p:nvPr/>
        </p:nvSpPr>
        <p:spPr>
          <a:xfrm>
            <a:off x="4374037" y="4515439"/>
            <a:ext cx="359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SOD2</a:t>
            </a:r>
            <a:r>
              <a:rPr lang="en-US" dirty="0"/>
              <a:t> Alanine 12 to Valine</a:t>
            </a:r>
          </a:p>
          <a:p>
            <a:r>
              <a:rPr lang="en-US" dirty="0"/>
              <a:t>Valine allele decreases </a:t>
            </a:r>
            <a:r>
              <a:rPr lang="en-US" i="1" dirty="0"/>
              <a:t>SOD2</a:t>
            </a:r>
            <a:r>
              <a:rPr lang="en-US" dirty="0"/>
              <a:t> activity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B6287-4ADA-CA43-BF96-C7C308B454F7}"/>
              </a:ext>
            </a:extLst>
          </p:cNvPr>
          <p:cNvSpPr txBox="1"/>
          <p:nvPr/>
        </p:nvSpPr>
        <p:spPr>
          <a:xfrm>
            <a:off x="10058307" y="2327535"/>
            <a:ext cx="1643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of Ala/Ala genotype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C9B15-018B-984D-BD1D-67C77BDD06E7}"/>
              </a:ext>
            </a:extLst>
          </p:cNvPr>
          <p:cNvSpPr txBox="1"/>
          <p:nvPr/>
        </p:nvSpPr>
        <p:spPr>
          <a:xfrm>
            <a:off x="94268" y="1781666"/>
            <a:ext cx="303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 </a:t>
            </a:r>
            <a:r>
              <a:rPr lang="en-US" dirty="0"/>
              <a:t>why do you think that people with this variant are disproportionately represented in high level athletes</a:t>
            </a:r>
          </a:p>
        </p:txBody>
      </p:sp>
    </p:spTree>
    <p:extLst>
      <p:ext uri="{BB962C8B-B14F-4D97-AF65-F5344CB8AC3E}">
        <p14:creationId xmlns:p14="http://schemas.microsoft.com/office/powerpoint/2010/main" val="332972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9A050-0309-4547-882F-832A1A79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and Inflammatory Responses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8BA23-4BD7-0140-A89D-7A8D0E73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7F54F-CAF4-FA43-AE52-19D49B8B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NADPH Oxidase uses NADPH to Kill Bacteria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B8EAF1-61E3-2040-A3DB-AE751A02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028" y="1825625"/>
            <a:ext cx="5102771" cy="4351338"/>
          </a:xfrm>
        </p:spPr>
        <p:txBody>
          <a:bodyPr/>
          <a:lstStyle/>
          <a:p>
            <a:r>
              <a:rPr lang="en-US" dirty="0"/>
              <a:t>This release is known as the respiratory burst</a:t>
            </a:r>
          </a:p>
          <a:p>
            <a:r>
              <a:rPr lang="en-US" dirty="0"/>
              <a:t>Immune cells require a substantial amount of NADPH to generate an oxidative burst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08A2E-4499-B041-8536-F21289C3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105400" cy="41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7E440E-F870-8C4D-9E76-E6F90A34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Associated with ROS Production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98D9-E673-5F4C-AFCE-730A56A88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Molecules Susceptible to Oxidative Damage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3963" cy="4351338"/>
          </a:xfrm>
        </p:spPr>
        <p:txBody>
          <a:bodyPr/>
          <a:lstStyle/>
          <a:p>
            <a:r>
              <a:rPr lang="en-US" b="1" dirty="0"/>
              <a:t>DNA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many long term effects (including aging)</a:t>
            </a:r>
          </a:p>
          <a:p>
            <a:r>
              <a:rPr lang="en-US" b="1" dirty="0"/>
              <a:t>Proteins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breakage of key disulfides needed for structure</a:t>
            </a:r>
          </a:p>
          <a:p>
            <a:r>
              <a:rPr lang="en-US" b="1" dirty="0"/>
              <a:t>Lipids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Especially Polyunsaturated Fatty Acids (PUFA)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29" y="1390650"/>
            <a:ext cx="5994083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Exogenous Antioxidants in our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648200" cy="4351338"/>
          </a:xfrm>
        </p:spPr>
        <p:txBody>
          <a:bodyPr/>
          <a:lstStyle/>
          <a:p>
            <a:r>
              <a:rPr lang="en-US" dirty="0"/>
              <a:t>Free Radical Quenching</a:t>
            </a:r>
          </a:p>
          <a:p>
            <a:pPr lvl="1"/>
            <a:r>
              <a:rPr lang="en-US" dirty="0"/>
              <a:t>Vitamins C and E</a:t>
            </a:r>
          </a:p>
          <a:p>
            <a:r>
              <a:rPr lang="en-US" dirty="0"/>
              <a:t>Selenium</a:t>
            </a:r>
          </a:p>
          <a:p>
            <a:pPr lvl="1"/>
            <a:r>
              <a:rPr lang="en-US" dirty="0"/>
              <a:t>Cofactor for Glutathione Peroxidase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3" y="1200150"/>
            <a:ext cx="60960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913" y="5992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Lipid Soluble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31623" y="5992297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Stable</a:t>
            </a:r>
            <a:r>
              <a:rPr lang="en-US"/>
              <a:t>, nontoxic</a:t>
            </a: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Deficiency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Muscle Weakness and Loss of Muscle Mass</a:t>
            </a:r>
          </a:p>
          <a:p>
            <a:r>
              <a:rPr lang="en-US" dirty="0"/>
              <a:t>Neurological Problems</a:t>
            </a:r>
          </a:p>
          <a:p>
            <a:pPr lvl="1"/>
            <a:r>
              <a:rPr lang="en-US" dirty="0"/>
              <a:t>Vision Problems and Blindness</a:t>
            </a:r>
          </a:p>
          <a:p>
            <a:pPr lvl="1"/>
            <a:r>
              <a:rPr lang="en-US" dirty="0"/>
              <a:t>Sensory impairment</a:t>
            </a:r>
          </a:p>
          <a:p>
            <a:r>
              <a:rPr lang="en-US" dirty="0"/>
              <a:t>Hemolytic anemia due to loss of Red Blood Cells</a:t>
            </a:r>
          </a:p>
          <a:p>
            <a:r>
              <a:rPr lang="en-US" b="1" dirty="0"/>
              <a:t>At your table </a:t>
            </a:r>
            <a:r>
              <a:rPr lang="en-US" dirty="0"/>
              <a:t>discuss what might be the mechanisms of these phenotypes?</a:t>
            </a:r>
          </a:p>
        </p:txBody>
      </p:sp>
    </p:spTree>
    <p:extLst>
      <p:ext uri="{BB962C8B-B14F-4D97-AF65-F5344CB8AC3E}">
        <p14:creationId xmlns:p14="http://schemas.microsoft.com/office/powerpoint/2010/main" val="129495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molecule is used to regenerate oxidized glutathione (GSSG) in response to oxidative stress?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NADPH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Oxygen </a:t>
            </a:r>
          </a:p>
        </p:txBody>
      </p:sp>
    </p:spTree>
    <p:extLst>
      <p:ext uri="{BB962C8B-B14F-4D97-AF65-F5344CB8AC3E}">
        <p14:creationId xmlns:p14="http://schemas.microsoft.com/office/powerpoint/2010/main" val="182808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1552-E8D4-0143-819B-573F250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Supplementation in Healthy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3FDBE-1FDB-D14F-927A-E6799C7E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815"/>
            <a:ext cx="6096000" cy="40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3185C-D618-F54B-9BEA-E3656F2581DA}"/>
              </a:ext>
            </a:extLst>
          </p:cNvPr>
          <p:cNvSpPr txBox="1"/>
          <p:nvPr/>
        </p:nvSpPr>
        <p:spPr>
          <a:xfrm>
            <a:off x="989814" y="5595856"/>
            <a:ext cx="1085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Miller, E. R. </a:t>
            </a:r>
            <a:r>
              <a:rPr lang="en-US" i="1" dirty="0"/>
              <a:t>et al.</a:t>
            </a:r>
            <a:r>
              <a:rPr lang="en-US" dirty="0"/>
              <a:t> Review Meta-Analysis : High-Dosage Vitamin E Supplementation May Increase. </a:t>
            </a:r>
            <a:r>
              <a:rPr lang="en-US" i="1" dirty="0"/>
              <a:t>Ann. Intern. Med.</a:t>
            </a:r>
            <a:r>
              <a:rPr lang="en-US" dirty="0"/>
              <a:t> </a:t>
            </a:r>
            <a:r>
              <a:rPr lang="en-US" b="1" dirty="0"/>
              <a:t>142,</a:t>
            </a:r>
            <a:r>
              <a:rPr lang="en-US" dirty="0"/>
              <a:t> 37–46 (2005).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682D3-26C7-CA4E-9370-E41E75F3741D}"/>
              </a:ext>
            </a:extLst>
          </p:cNvPr>
          <p:cNvSpPr txBox="1"/>
          <p:nvPr/>
        </p:nvSpPr>
        <p:spPr>
          <a:xfrm>
            <a:off x="7739406" y="1970202"/>
            <a:ext cx="3723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been suggest that dietary antioxidants may be beneficial for certain at risk groups, but I have seen no good population level data to support this.</a:t>
            </a:r>
          </a:p>
        </p:txBody>
      </p:sp>
    </p:spTree>
    <p:extLst>
      <p:ext uri="{BB962C8B-B14F-4D97-AF65-F5344CB8AC3E}">
        <p14:creationId xmlns:p14="http://schemas.microsoft.com/office/powerpoint/2010/main" val="256416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F0E-0078-8544-95C6-CACE69AC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Dietary Antioxidants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93236-57A3-DC4D-8789-9F0C20A0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8835" cy="4351338"/>
          </a:xfrm>
        </p:spPr>
        <p:txBody>
          <a:bodyPr/>
          <a:lstStyle/>
          <a:p>
            <a:r>
              <a:rPr lang="en-US" dirty="0"/>
              <a:t>Vitamins A, C and E</a:t>
            </a:r>
          </a:p>
          <a:p>
            <a:r>
              <a:rPr lang="en-US" dirty="0"/>
              <a:t>Beta </a:t>
            </a:r>
            <a:r>
              <a:rPr lang="en-US" dirty="0" err="1"/>
              <a:t>carotone</a:t>
            </a:r>
            <a:endParaRPr lang="en-US" dirty="0"/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 err="1"/>
              <a:t>Flavenoids</a:t>
            </a:r>
            <a:endParaRPr lang="en-US" dirty="0"/>
          </a:p>
          <a:p>
            <a:r>
              <a:rPr lang="en-US" dirty="0"/>
              <a:t>USDA Food Database</a:t>
            </a:r>
          </a:p>
          <a:p>
            <a:pPr lvl="1"/>
            <a:r>
              <a:rPr lang="en-US" dirty="0"/>
              <a:t>Blueberry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B2A8-C212-174A-8AAB-50B5FF57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77" y="1690688"/>
            <a:ext cx="5004913" cy="45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1781-9825-7040-AB3F-6B0CFB56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USDA Food Database and Find a Food with High Levels of One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DB79-D7B9-3C4D-8C93-4C4650973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/>
              <a:t>Alpha Tocopherol (Vitamin 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ndb.nal.usda.gov</a:t>
            </a:r>
            <a:r>
              <a:rPr lang="en-US" dirty="0"/>
              <a:t>/</a:t>
            </a:r>
            <a:r>
              <a:rPr lang="en-US" dirty="0" err="1"/>
              <a:t>ndb</a:t>
            </a:r>
            <a:r>
              <a:rPr lang="en-US" dirty="0"/>
              <a:t>/nutrients/index</a:t>
            </a:r>
          </a:p>
        </p:txBody>
      </p:sp>
    </p:spTree>
    <p:extLst>
      <p:ext uri="{BB962C8B-B14F-4D97-AF65-F5344CB8AC3E}">
        <p14:creationId xmlns:p14="http://schemas.microsoft.com/office/powerpoint/2010/main" val="74650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Pentose Phosphate Shunt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Endogenous antioxidants</a:t>
            </a:r>
          </a:p>
        </p:txBody>
      </p:sp>
    </p:spTree>
    <p:extLst>
      <p:ext uri="{BB962C8B-B14F-4D97-AF65-F5344CB8AC3E}">
        <p14:creationId xmlns:p14="http://schemas.microsoft.com/office/powerpoint/2010/main" val="17348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Glutathione/NADPH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355"/>
          <a:stretch/>
        </p:blipFill>
        <p:spPr>
          <a:xfrm>
            <a:off x="171450" y="1498600"/>
            <a:ext cx="11849100" cy="295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4724646"/>
            <a:ext cx="4951730" cy="2133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1138" y="437270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Glutathione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4138" y="279348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 Cofactor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656B2-5B8D-9A40-B474-D78C39789EB2}"/>
              </a:ext>
            </a:extLst>
          </p:cNvPr>
          <p:cNvSpPr txBox="1"/>
          <p:nvPr/>
        </p:nvSpPr>
        <p:spPr>
          <a:xfrm>
            <a:off x="6240545" y="21681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1B1D6-49FF-4644-8D88-0D356BB82D02}"/>
              </a:ext>
            </a:extLst>
          </p:cNvPr>
          <p:cNvSpPr txBox="1"/>
          <p:nvPr/>
        </p:nvSpPr>
        <p:spPr>
          <a:xfrm>
            <a:off x="6186844" y="348630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GSSG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9FA9-FEF3-DA4C-B538-F866052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is Needed to Charge the NADPH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DC0B-F699-5044-804C-F0F81A08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2" y="1690688"/>
            <a:ext cx="3912406" cy="43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9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G6PDH Deficiency and Favism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 blood cells are especially susceptible to oxidative damage</a:t>
            </a:r>
          </a:p>
          <a:p>
            <a:r>
              <a:rPr lang="en-US" dirty="0"/>
              <a:t>Foods with oxidants in them can trigger hemolysis</a:t>
            </a:r>
          </a:p>
          <a:p>
            <a:pPr lvl="1"/>
            <a:r>
              <a:rPr lang="en-US" dirty="0"/>
              <a:t>Fava beans contain oxidants </a:t>
            </a:r>
          </a:p>
          <a:p>
            <a:pPr lvl="1"/>
            <a:r>
              <a:rPr lang="en-US" dirty="0"/>
              <a:t>Could extend for some to all legumes or oxidant medications (such as </a:t>
            </a:r>
            <a:r>
              <a:rPr lang="en-US" dirty="0" err="1"/>
              <a:t>antimalarials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prevalence 4.6%, 20% in Africa</a:t>
            </a:r>
          </a:p>
          <a:p>
            <a:pPr lvl="1"/>
            <a:r>
              <a:rPr lang="en-US" dirty="0"/>
              <a:t>May underlie Pythagoras’ ban on bean consumption</a:t>
            </a:r>
          </a:p>
          <a:p>
            <a:pPr lvl="1"/>
            <a:r>
              <a:rPr lang="en-US" dirty="0"/>
              <a:t>X-Linked genetics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825625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of the Pentose Phosphate Shunt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NAD</a:t>
            </a:r>
            <a:r>
              <a:rPr lang="en-US" b="1" u="sng" dirty="0"/>
              <a:t>P</a:t>
            </a:r>
            <a:r>
              <a:rPr lang="en-US" dirty="0"/>
              <a:t>H </a:t>
            </a:r>
          </a:p>
          <a:p>
            <a:pPr lvl="1"/>
            <a:r>
              <a:rPr lang="en-US" dirty="0"/>
              <a:t>NADPH is an Antioxidant</a:t>
            </a:r>
          </a:p>
          <a:p>
            <a:pPr lvl="2"/>
            <a:r>
              <a:rPr lang="en-US" dirty="0"/>
              <a:t>Important for blood cells</a:t>
            </a:r>
          </a:p>
          <a:p>
            <a:pPr lvl="1"/>
            <a:r>
              <a:rPr lang="en-US" dirty="0"/>
              <a:t>Needed for FA biosynthesis</a:t>
            </a:r>
          </a:p>
          <a:p>
            <a:pPr lvl="2"/>
            <a:r>
              <a:rPr lang="en-US" dirty="0"/>
              <a:t>Also important in cells that make a lot of lipid</a:t>
            </a:r>
          </a:p>
          <a:p>
            <a:pPr lvl="3"/>
            <a:r>
              <a:rPr lang="en-US" dirty="0"/>
              <a:t>Mainly adipose and liver</a:t>
            </a:r>
          </a:p>
          <a:p>
            <a:r>
              <a:rPr lang="en-US" dirty="0"/>
              <a:t>Ribose sugars for nucleotides</a:t>
            </a:r>
          </a:p>
          <a:p>
            <a:pPr lvl="1"/>
            <a:r>
              <a:rPr lang="en-US" dirty="0"/>
              <a:t>Important in Rapidly Dividing Cells which need nucleotides</a:t>
            </a:r>
          </a:p>
          <a:p>
            <a:pPr lvl="2"/>
            <a:r>
              <a:rPr lang="en-US" dirty="0"/>
              <a:t>Bone marrow, skin, epithelial cells of 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23E3D-DD07-9D4A-B2C1-36BF3B4A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33" y="1825625"/>
            <a:ext cx="5564760" cy="41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Synthesis Requires NADPH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Fatty Acid Synthesis</a:t>
            </a:r>
          </a:p>
          <a:p>
            <a:pPr lvl="1"/>
            <a:r>
              <a:rPr lang="en-US" dirty="0"/>
              <a:t>Consumes:</a:t>
            </a:r>
          </a:p>
          <a:p>
            <a:pPr lvl="2"/>
            <a:r>
              <a:rPr lang="en-US" dirty="0"/>
              <a:t>14 </a:t>
            </a:r>
            <a:r>
              <a:rPr lang="en-US" dirty="0" err="1"/>
              <a:t>Malonyl</a:t>
            </a:r>
            <a:r>
              <a:rPr lang="en-US" dirty="0"/>
              <a:t> CoA </a:t>
            </a:r>
          </a:p>
          <a:p>
            <a:pPr lvl="2"/>
            <a:r>
              <a:rPr lang="en-US" dirty="0"/>
              <a:t>7 Acetyl CoA (total of 21)</a:t>
            </a:r>
          </a:p>
          <a:p>
            <a:pPr lvl="2"/>
            <a:r>
              <a:rPr lang="en-US" dirty="0"/>
              <a:t>14 ATP (to make </a:t>
            </a:r>
            <a:r>
              <a:rPr lang="en-US" dirty="0" err="1"/>
              <a:t>Malonyl</a:t>
            </a:r>
            <a:r>
              <a:rPr lang="en-US" dirty="0"/>
              <a:t> CoA)</a:t>
            </a:r>
          </a:p>
          <a:p>
            <a:pPr lvl="2"/>
            <a:r>
              <a:rPr lang="en-US" b="1" u="sng" dirty="0"/>
              <a:t>14 NADPH </a:t>
            </a:r>
          </a:p>
          <a:p>
            <a:pPr lvl="1"/>
            <a:r>
              <a:rPr lang="en-US" dirty="0"/>
              <a:t>Makes 1 Palmitate (C16:0)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Each Glucose-6-Phosphate in PPP</a:t>
            </a:r>
          </a:p>
          <a:p>
            <a:pPr lvl="1"/>
            <a:r>
              <a:rPr lang="en-US" dirty="0"/>
              <a:t>Generates 2 NADPH</a:t>
            </a:r>
          </a:p>
          <a:p>
            <a:pPr lvl="1"/>
            <a:r>
              <a:rPr lang="en-US" dirty="0"/>
              <a:t>Therefore you need 7 glucose molecules just to generate the NADPH for palmitate synthesis</a:t>
            </a:r>
          </a:p>
        </p:txBody>
      </p:sp>
    </p:spTree>
    <p:extLst>
      <p:ext uri="{BB962C8B-B14F-4D97-AF65-F5344CB8AC3E}">
        <p14:creationId xmlns:p14="http://schemas.microsoft.com/office/powerpoint/2010/main" val="126438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Pentose Phosphate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/>
              <a:t>First enzyme is the rate limiting and irreversible step</a:t>
            </a:r>
          </a:p>
          <a:p>
            <a:r>
              <a:rPr lang="en-US" dirty="0"/>
              <a:t>Glucose-6-Phosphate Dehydrogenase</a:t>
            </a:r>
          </a:p>
          <a:p>
            <a:pPr lvl="1"/>
            <a:r>
              <a:rPr lang="en-US" dirty="0"/>
              <a:t>Activated by its two substrates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/>
              <a:t>Inhibited by high levels </a:t>
            </a:r>
            <a:r>
              <a:rPr lang="en-US"/>
              <a:t>of </a:t>
            </a:r>
            <a:r>
              <a:rPr lang="en-US">
                <a:solidFill>
                  <a:srgbClr val="FF0000"/>
                </a:solidFill>
              </a:rPr>
              <a:t>NADPH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catalyzes the first step in alcohol metabolism in light drinkers?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Alcohol Dehydrogenase (ADH)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Aldehyde Dehydrogenase (ALDH)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Cytochrome P450 2E2 (CYP2E2)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Acetyl-CoA Synthase (ACS)</a:t>
            </a:r>
          </a:p>
        </p:txBody>
      </p:sp>
    </p:spTree>
    <p:extLst>
      <p:ext uri="{BB962C8B-B14F-4D97-AF65-F5344CB8AC3E}">
        <p14:creationId xmlns:p14="http://schemas.microsoft.com/office/powerpoint/2010/main" val="152322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89BAA-41F8-BB46-8200-43655BD1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the rest of the sugar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E73A7-D142-EA48-8707-67E34C63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9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B1A2-1DD5-FB42-90E0-8A15D88E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after NADPH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8A2D9-1B1A-DE41-9745-0023109F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14" y="1403283"/>
            <a:ext cx="6384892" cy="501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6F3FB-C14C-5348-9F59-86A02235F7FF}"/>
              </a:ext>
            </a:extLst>
          </p:cNvPr>
          <p:cNvSpPr txBox="1"/>
          <p:nvPr/>
        </p:nvSpPr>
        <p:spPr>
          <a:xfrm>
            <a:off x="204443" y="5156462"/>
            <a:ext cx="206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to a Purine or Pyrimidine to make a Nucleotide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40206-9583-8144-AF10-7D768493CC33}"/>
              </a:ext>
            </a:extLst>
          </p:cNvPr>
          <p:cNvSpPr txBox="1"/>
          <p:nvPr/>
        </p:nvSpPr>
        <p:spPr>
          <a:xfrm>
            <a:off x="9228841" y="3912124"/>
            <a:ext cx="1216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GA-3-P and F-6-P are part of glycolysis</a:t>
            </a:r>
          </a:p>
        </p:txBody>
      </p:sp>
    </p:spTree>
    <p:extLst>
      <p:ext uri="{BB962C8B-B14F-4D97-AF65-F5344CB8AC3E}">
        <p14:creationId xmlns:p14="http://schemas.microsoft.com/office/powerpoint/2010/main" val="245227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53034" y="4161433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G6PDH</a:t>
            </a:r>
          </a:p>
          <a:p>
            <a:r>
              <a:rPr lang="en-US" dirty="0">
                <a:solidFill>
                  <a:schemeClr val="accent6"/>
                </a:solidFill>
              </a:rPr>
              <a:t>NADP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NADPH</a:t>
            </a:r>
          </a:p>
          <a:p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212" y="5149453"/>
            <a:ext cx="1660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PFK1</a:t>
            </a:r>
          </a:p>
          <a:p>
            <a:r>
              <a:rPr lang="en-US" dirty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>
                <a:solidFill>
                  <a:schemeClr val="accent6"/>
                </a:solidFill>
              </a:rPr>
              <a:t>AMP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r>
              <a:rPr lang="en-US" dirty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>
                <a:solidFill>
                  <a:srgbClr val="FF0000"/>
                </a:solidFill>
              </a:rPr>
              <a:t>Glucagon (liver)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8016" y="4179491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GS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Insulin/</a:t>
            </a:r>
            <a:r>
              <a:rPr lang="en-US" dirty="0">
                <a:solidFill>
                  <a:srgbClr val="FF0000"/>
                </a:solidFill>
              </a:rPr>
              <a:t>Glucagon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58" y="1070094"/>
            <a:ext cx="3912406" cy="436292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AC13-DFD0-9941-B5CE-B8C5C2F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Metabolism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B89C-F5C8-AC4B-9705-86B2C9D7D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1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71E327-C231-7C42-BC96-6FA206E9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pathways of alcohol metabolism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E6951-0F77-144A-8A8C-5DB6171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3" y="2132488"/>
            <a:ext cx="8998604" cy="379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6B5B7-1F16-BF45-8610-2496081CECFA}"/>
              </a:ext>
            </a:extLst>
          </p:cNvPr>
          <p:cNvSpPr txBox="1"/>
          <p:nvPr/>
        </p:nvSpPr>
        <p:spPr>
          <a:xfrm>
            <a:off x="9617224" y="2193845"/>
            <a:ext cx="2282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NADH = 5ATP</a:t>
            </a:r>
          </a:p>
          <a:p>
            <a:r>
              <a:rPr lang="en-US" dirty="0"/>
              <a:t>1x Acetyl-CoA = 10ATP</a:t>
            </a:r>
          </a:p>
          <a:p>
            <a:r>
              <a:rPr lang="en-US" dirty="0"/>
              <a:t>-1ATP = -1 ATP</a:t>
            </a:r>
          </a:p>
          <a:p>
            <a:r>
              <a:rPr lang="en-US" dirty="0"/>
              <a:t>14 ATP/Ethanol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BC1D-A5FD-FB45-8930-B5E452513424}"/>
              </a:ext>
            </a:extLst>
          </p:cNvPr>
          <p:cNvSpPr txBox="1"/>
          <p:nvPr/>
        </p:nvSpPr>
        <p:spPr>
          <a:xfrm>
            <a:off x="9313257" y="3466642"/>
            <a:ext cx="286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Translates to 7kcal/g ethanol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5E6D1-1FD1-DF4A-AEF4-81D02145CCCE}"/>
              </a:ext>
            </a:extLst>
          </p:cNvPr>
          <p:cNvSpPr/>
          <p:nvPr/>
        </p:nvSpPr>
        <p:spPr>
          <a:xfrm>
            <a:off x="216816" y="4030974"/>
            <a:ext cx="9096441" cy="189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54F3C-3F06-8E4B-9B22-0DC8EB110451}"/>
              </a:ext>
            </a:extLst>
          </p:cNvPr>
          <p:cNvSpPr txBox="1"/>
          <p:nvPr/>
        </p:nvSpPr>
        <p:spPr>
          <a:xfrm>
            <a:off x="9617224" y="4826524"/>
            <a:ext cx="2100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</a:t>
            </a:r>
            <a:r>
              <a:rPr lang="en-US" dirty="0"/>
              <a:t>Why would alcohol consumption result in excessive oxidative damage?</a:t>
            </a:r>
          </a:p>
        </p:txBody>
      </p:sp>
    </p:spTree>
    <p:extLst>
      <p:ext uri="{BB962C8B-B14F-4D97-AF65-F5344CB8AC3E}">
        <p14:creationId xmlns:p14="http://schemas.microsoft.com/office/powerpoint/2010/main" val="10314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18F0-017A-B64D-A5D5-C3B30769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Alcoholic Fatty Liver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A230-FDD0-2E44-A441-33C15B2D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4"/>
          <a:stretch/>
        </p:blipFill>
        <p:spPr>
          <a:xfrm>
            <a:off x="2500819" y="1690688"/>
            <a:ext cx="7058385" cy="3983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07B2D-3851-4547-A7AE-92BBED82F8C6}"/>
              </a:ext>
            </a:extLst>
          </p:cNvPr>
          <p:cNvSpPr txBox="1"/>
          <p:nvPr/>
        </p:nvSpPr>
        <p:spPr>
          <a:xfrm>
            <a:off x="1330721" y="5872899"/>
            <a:ext cx="953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very similar etiology in people with obesity, this is called Non-Alcoholic Fatty Liver Disease (NAFLD)</a:t>
            </a:r>
          </a:p>
        </p:txBody>
      </p:sp>
    </p:spTree>
    <p:extLst>
      <p:ext uri="{BB962C8B-B14F-4D97-AF65-F5344CB8AC3E}">
        <p14:creationId xmlns:p14="http://schemas.microsoft.com/office/powerpoint/2010/main" val="35582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CCCD47-4A38-DF45-A1E4-DBD78033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Alcohol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8BA1C-4C41-254E-9C6F-9D0C807A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50" y="1477741"/>
            <a:ext cx="5307553" cy="5380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0F75-F941-CF48-B012-C83F9290F60B}"/>
              </a:ext>
            </a:extLst>
          </p:cNvPr>
          <p:cNvSpPr txBox="1"/>
          <p:nvPr/>
        </p:nvSpPr>
        <p:spPr>
          <a:xfrm>
            <a:off x="7852528" y="3798538"/>
            <a:ext cx="169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172976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E97A9-9779-A148-B4EE-8F60CDB9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and All-Cause Mortality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6E2D1-69F0-4C45-AE58-1EEA4F8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1930335"/>
            <a:ext cx="6287679" cy="3400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538B7-24C9-2E41-93DA-C3AD5984E54C}"/>
              </a:ext>
            </a:extLst>
          </p:cNvPr>
          <p:cNvSpPr txBox="1"/>
          <p:nvPr/>
        </p:nvSpPr>
        <p:spPr>
          <a:xfrm>
            <a:off x="707010" y="5854045"/>
            <a:ext cx="1085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Wood, A. M. </a:t>
            </a:r>
            <a:r>
              <a:rPr lang="en-US" i="1" dirty="0"/>
              <a:t>et al.</a:t>
            </a:r>
            <a:r>
              <a:rPr lang="en-US" dirty="0"/>
              <a:t> Risk thresholds for alcohol consumption: combined analysis of individual-participant data for 599 912 current drinkers in 83 prospective studies. </a:t>
            </a:r>
            <a:r>
              <a:rPr lang="en-US" i="1" dirty="0"/>
              <a:t>Lancet</a:t>
            </a:r>
            <a:r>
              <a:rPr lang="en-US" dirty="0"/>
              <a:t> </a:t>
            </a:r>
            <a:r>
              <a:rPr lang="en-US" b="1" dirty="0"/>
              <a:t>391,</a:t>
            </a:r>
            <a:r>
              <a:rPr lang="en-US" dirty="0"/>
              <a:t> 1513–1523 (2018).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0FA8D-27E0-8D40-8541-7737F07E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41" y="2145514"/>
            <a:ext cx="4334235" cy="2775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19381-BCDE-354D-BB31-7934154645FB}"/>
              </a:ext>
            </a:extLst>
          </p:cNvPr>
          <p:cNvSpPr txBox="1"/>
          <p:nvPr/>
        </p:nvSpPr>
        <p:spPr>
          <a:xfrm>
            <a:off x="7612930" y="5064232"/>
            <a:ext cx="395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 increased risk starts at about 7 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57517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1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relationship between the pentose phosphate pathway (PPP) and lipid synthesis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generates substantial amounts of ATP, which is needed for lipid synthesis.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provides newly synthesized nucleotides, which are important for lipogenesis.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is a major source of citrate, a precursor for fatty acid synthesis.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PPP provides NADPH, which is necessary for fatty acid and cholesterol biosynthesis.</a:t>
            </a:r>
          </a:p>
        </p:txBody>
      </p:sp>
    </p:spTree>
    <p:extLst>
      <p:ext uri="{BB962C8B-B14F-4D97-AF65-F5344CB8AC3E}">
        <p14:creationId xmlns:p14="http://schemas.microsoft.com/office/powerpoint/2010/main" val="113876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2A02C3-B613-BF44-AB68-B345D4FC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Oxidative Stress and Reactive Oxygen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B21B9-302F-A845-B511-012A4689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D6F84-25D6-1F44-B12C-8555C6B3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Oxygen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29DE1-D431-6C4A-A3C0-F78A552B4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34" y="1690688"/>
            <a:ext cx="5347093" cy="494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9F7DB-26C5-2045-8C56-96D7CD31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6" y="2477940"/>
            <a:ext cx="5080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BD1C-6EE7-9843-AD08-BF04D6BD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0464" cy="1325563"/>
          </a:xfrm>
        </p:spPr>
        <p:txBody>
          <a:bodyPr/>
          <a:lstStyle/>
          <a:p>
            <a:r>
              <a:rPr lang="en-US" dirty="0"/>
              <a:t>Training Adaptations and Mitochondrial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39E21-D2C8-C648-9B4C-CF6685DB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52" y="1829769"/>
            <a:ext cx="5563938" cy="222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30FE2-80D5-BE48-B6DA-E731DDF9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67" y="4883108"/>
            <a:ext cx="5470688" cy="1481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28B7C-DE8E-BB41-978C-0E5A72A824A7}"/>
              </a:ext>
            </a:extLst>
          </p:cNvPr>
          <p:cNvSpPr txBox="1"/>
          <p:nvPr/>
        </p:nvSpPr>
        <p:spPr>
          <a:xfrm>
            <a:off x="3167406" y="4236777"/>
            <a:ext cx="226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NADH Dehydrogenase</a:t>
            </a:r>
          </a:p>
          <a:p>
            <a:pPr algn="ctr"/>
            <a:r>
              <a:rPr lang="en-US" dirty="0"/>
              <a:t>(Complex 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1D5CB-0F3F-7540-9FEC-4BB103940EB6}"/>
              </a:ext>
            </a:extLst>
          </p:cNvPr>
          <p:cNvSpPr txBox="1"/>
          <p:nvPr/>
        </p:nvSpPr>
        <p:spPr>
          <a:xfrm>
            <a:off x="4666268" y="1549536"/>
            <a:ext cx="12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4DBCE-5321-A544-8F74-0B4184902FF3}"/>
              </a:ext>
            </a:extLst>
          </p:cNvPr>
          <p:cNvSpPr txBox="1"/>
          <p:nvPr/>
        </p:nvSpPr>
        <p:spPr>
          <a:xfrm>
            <a:off x="6277748" y="1555423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B5848-8850-3F4A-874B-CDF372D72AB3}"/>
              </a:ext>
            </a:extLst>
          </p:cNvPr>
          <p:cNvSpPr txBox="1"/>
          <p:nvPr/>
        </p:nvSpPr>
        <p:spPr>
          <a:xfrm>
            <a:off x="8436990" y="4610427"/>
            <a:ext cx="3393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Holloszy</a:t>
            </a:r>
            <a:r>
              <a:rPr lang="en-US" dirty="0"/>
              <a:t>, J. O. Biochemical adaptations in muscle. Effects of exercise on mitochondrial oxygen uptake and respiratory enzyme activity in skeletal muscle. </a:t>
            </a:r>
            <a:r>
              <a:rPr lang="en-US" i="1" dirty="0"/>
              <a:t>J. Biol. Chem.</a:t>
            </a:r>
            <a:r>
              <a:rPr lang="en-US" dirty="0"/>
              <a:t> </a:t>
            </a:r>
            <a:r>
              <a:rPr lang="en-US" b="1" dirty="0"/>
              <a:t>242,</a:t>
            </a:r>
            <a:r>
              <a:rPr lang="en-US" dirty="0"/>
              <a:t> 2278–82 (1967).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590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 and ROS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2470" cy="4351338"/>
          </a:xfrm>
        </p:spPr>
        <p:txBody>
          <a:bodyPr/>
          <a:lstStyle/>
          <a:p>
            <a:r>
              <a:rPr lang="en-US" dirty="0"/>
              <a:t>Molecular Oxygen can form free oxygen radicals</a:t>
            </a:r>
          </a:p>
          <a:p>
            <a:pPr lvl="1"/>
            <a:r>
              <a:rPr lang="en-US" dirty="0"/>
              <a:t>2-4% of cycles lead to ROS</a:t>
            </a:r>
          </a:p>
          <a:p>
            <a:r>
              <a:rPr lang="en-US" dirty="0"/>
              <a:t>Buildup of reactive intermediates </a:t>
            </a:r>
          </a:p>
          <a:p>
            <a:pPr lvl="1"/>
            <a:r>
              <a:rPr lang="en-US" dirty="0"/>
              <a:t>NADH</a:t>
            </a:r>
          </a:p>
          <a:p>
            <a:pPr lvl="1"/>
            <a:r>
              <a:rPr lang="en-US" dirty="0"/>
              <a:t>FADH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QH2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1394944"/>
            <a:ext cx="6150610" cy="53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1217</Words>
  <Application>Microsoft Macintosh PowerPoint</Application>
  <PresentationFormat>Widescreen</PresentationFormat>
  <Paragraphs>198</Paragraphs>
  <Slides>38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Mangal</vt:lpstr>
      <vt:lpstr>Office Theme</vt:lpstr>
      <vt:lpstr>Pentose Phosphate Shunt and Glycogen Metabolism</vt:lpstr>
      <vt:lpstr>Quiz Question</vt:lpstr>
      <vt:lpstr>Quiz Question</vt:lpstr>
      <vt:lpstr>Quiz Question</vt:lpstr>
      <vt:lpstr>Learning Objectives</vt:lpstr>
      <vt:lpstr>Benefits of Oxidative Stress and Reactive Oxygen Species</vt:lpstr>
      <vt:lpstr>Reactive Oxygen Species</vt:lpstr>
      <vt:lpstr>Training Adaptations and Mitochondrial Activity</vt:lpstr>
      <vt:lpstr>Mitochondria and ROS Production</vt:lpstr>
      <vt:lpstr>Mitochondrial Antioxidant System</vt:lpstr>
      <vt:lpstr>Training Adaptations and Mitochondrial Antioxidants</vt:lpstr>
      <vt:lpstr>Training Study with Antioxidant Vitamins</vt:lpstr>
      <vt:lpstr>SOD2 Variants and Athletic Performance</vt:lpstr>
      <vt:lpstr>ROS and Inflammatory Responses</vt:lpstr>
      <vt:lpstr>NADPH Oxidase uses NADPH to Kill Bacteria</vt:lpstr>
      <vt:lpstr>Damage Associated with ROS Production</vt:lpstr>
      <vt:lpstr>Molecules Susceptible to Oxidative Damage</vt:lpstr>
      <vt:lpstr>Exogenous Antioxidants in our Food</vt:lpstr>
      <vt:lpstr>Vitamin E Deficiency</vt:lpstr>
      <vt:lpstr>Vitamin E Supplementation in Healthy People</vt:lpstr>
      <vt:lpstr>Other Dietary Antioxidants</vt:lpstr>
      <vt:lpstr>Check the USDA Food Database and Find a Food with High Levels of One Of</vt:lpstr>
      <vt:lpstr>Pentose Phosphate Shunt</vt:lpstr>
      <vt:lpstr>The Glutathione/NADPH System</vt:lpstr>
      <vt:lpstr>Glucose is Needed to Charge the NADPH System</vt:lpstr>
      <vt:lpstr>G6PDH Deficiency and Favism</vt:lpstr>
      <vt:lpstr>Products of the Pentose Phosphate Shunt</vt:lpstr>
      <vt:lpstr>Fatty Acid Synthesis Requires NADPH</vt:lpstr>
      <vt:lpstr>Regulation of Pentose Phosphate Entry</vt:lpstr>
      <vt:lpstr>What happens to the rest of the sugar</vt:lpstr>
      <vt:lpstr>What happens after NADPH production</vt:lpstr>
      <vt:lpstr>PowerPoint Presentation</vt:lpstr>
      <vt:lpstr>Alcohol Metabolism</vt:lpstr>
      <vt:lpstr>Two pathways of alcohol metabolism</vt:lpstr>
      <vt:lpstr>Alcoholic Fatty Liver Disease</vt:lpstr>
      <vt:lpstr>Distribution of Alcohol Consumption</vt:lpstr>
      <vt:lpstr>Alcohol and All-Cause Mortality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40</cp:revision>
  <dcterms:created xsi:type="dcterms:W3CDTF">2017-10-01T10:56:37Z</dcterms:created>
  <dcterms:modified xsi:type="dcterms:W3CDTF">2018-10-21T19:16:24Z</dcterms:modified>
</cp:coreProperties>
</file>